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89" r:id="rId7"/>
  </p:sldMasterIdLst>
  <p:notesMasterIdLst>
    <p:notesMasterId r:id="rId37"/>
  </p:notesMasterIdLst>
  <p:handoutMasterIdLst>
    <p:handoutMasterId r:id="rId38"/>
  </p:handoutMasterIdLst>
  <p:sldIdLst>
    <p:sldId id="437" r:id="rId8"/>
    <p:sldId id="396" r:id="rId9"/>
    <p:sldId id="398" r:id="rId10"/>
    <p:sldId id="433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31" r:id="rId20"/>
    <p:sldId id="435" r:id="rId21"/>
    <p:sldId id="407" r:id="rId22"/>
    <p:sldId id="408" r:id="rId23"/>
    <p:sldId id="409" r:id="rId24"/>
    <p:sldId id="436" r:id="rId25"/>
    <p:sldId id="410" r:id="rId26"/>
    <p:sldId id="412" r:id="rId27"/>
    <p:sldId id="415" r:id="rId28"/>
    <p:sldId id="417" r:id="rId29"/>
    <p:sldId id="418" r:id="rId30"/>
    <p:sldId id="419" r:id="rId31"/>
    <p:sldId id="420" r:id="rId32"/>
    <p:sldId id="422" r:id="rId33"/>
    <p:sldId id="428" r:id="rId34"/>
    <p:sldId id="414" r:id="rId35"/>
    <p:sldId id="416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BB"/>
    <a:srgbClr val="D9222A"/>
    <a:srgbClr val="005293"/>
    <a:srgbClr val="568FD2"/>
    <a:srgbClr val="FACC2E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1" autoAdjust="0"/>
    <p:restoredTop sz="88303" autoAdjust="0"/>
  </p:normalViewPr>
  <p:slideViewPr>
    <p:cSldViewPr snapToGrid="0">
      <p:cViewPr varScale="1">
        <p:scale>
          <a:sx n="163" d="100"/>
          <a:sy n="163" d="100"/>
        </p:scale>
        <p:origin x="204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11/10/2016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11/10/2016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523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2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32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780A-4163-CD45-AF5A-F8790054FF58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5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A21F-CB4B-6B46-B4D9-B7B6AE119F2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2772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7A9E-95CB-5B45-A63F-687E74860B3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431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FEAD-4B53-1648-A561-041F278789BE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02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70DD-44D9-8544-9254-901799875543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D45-A24E-D24B-817B-E12F8D21174D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4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84-868D-C748-AE69-186889881E0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358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3ADB-CF96-1A47-8387-AD2AF57CAE26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432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E4BC4-0F8C-3748-9DA6-140CFFE4F6DC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20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EE6A-06D0-0941-8C8B-E2168651DC33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183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57AA-B65D-FB45-B438-8AE064D0A190}" type="datetime1">
              <a:rPr lang="de-DE" smtClean="0"/>
              <a:t>11.10.2016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39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0" y="6356351"/>
            <a:ext cx="9144000" cy="365125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357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140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8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56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40" r:id="rId2"/>
    <p:sldLayoutId id="2147483741" r:id="rId3"/>
    <p:sldLayoutId id="2147483738" r:id="rId4"/>
    <p:sldLayoutId id="2147483771" r:id="rId5"/>
    <p:sldLayoutId id="2147483772" r:id="rId6"/>
    <p:sldLayoutId id="2147483773" r:id="rId7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  <p:sldLayoutId id="2147483742" r:id="rId3"/>
    <p:sldLayoutId id="2147483743" r:id="rId4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2691D-7AF6-444C-A179-C5E2C1F66765}" type="datetime1">
              <a:rPr lang="de-DE" smtClean="0"/>
              <a:t>11.10.2016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0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9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5.xml"/><Relationship Id="rId4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6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7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8.xml"/><Relationship Id="rId4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9.xml"/><Relationship Id="rId4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gif"/><Relationship Id="rId7" Type="http://schemas.openxmlformats.org/officeDocument/2006/relationships/image" Target="../media/image11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00995" y="762540"/>
            <a:ext cx="7257600" cy="2387600"/>
          </a:xfrm>
        </p:spPr>
        <p:txBody>
          <a:bodyPr/>
          <a:lstStyle/>
          <a:p>
            <a:pPr algn="l"/>
            <a:r>
              <a:rPr lang="en-US" dirty="0"/>
              <a:t>A Metric for Short-Term Hand Comfort and Discomfort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00995" y="3146500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Exploring Hand Posture Evaluation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7" y="5837010"/>
            <a:ext cx="1700782" cy="6060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00995" y="3774326"/>
            <a:ext cx="20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Jonas Mayer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0995" y="409555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Nicholas Katzakis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68813" y="5837010"/>
            <a:ext cx="3011653" cy="630942"/>
            <a:chOff x="4716019" y="5837010"/>
            <a:chExt cx="3011653" cy="63094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81"/>
            <a:stretch/>
          </p:blipFill>
          <p:spPr>
            <a:xfrm>
              <a:off x="5277001" y="5901442"/>
              <a:ext cx="602088" cy="4767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35" r="79697"/>
            <a:stretch/>
          </p:blipFill>
          <p:spPr>
            <a:xfrm>
              <a:off x="4716019" y="5891333"/>
              <a:ext cx="485373" cy="48688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879089" y="5837010"/>
              <a:ext cx="184858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HUMAN-COMPUTER 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INTERACTION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UNIVERSITY OF 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67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73723" y="1762188"/>
            <a:ext cx="4395436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44450" y="6356351"/>
            <a:ext cx="665510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07102" y="631820"/>
            <a:ext cx="7973206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39592" y="1762188"/>
            <a:ext cx="3340716" cy="3896228"/>
            <a:chOff x="5558626" y="1762188"/>
            <a:chExt cx="3340716" cy="3896228"/>
          </a:xfrm>
        </p:grpSpPr>
        <p:pic>
          <p:nvPicPr>
            <p:cNvPr id="7" name="Picture 2318"/>
            <p:cNvPicPr/>
            <p:nvPr/>
          </p:nvPicPr>
          <p:blipFill rotWithShape="1">
            <a:blip r:embed="rId4"/>
            <a:srcRect l="63862" b="66266"/>
            <a:stretch/>
          </p:blipFill>
          <p:spPr>
            <a:xfrm>
              <a:off x="5558626" y="1762188"/>
              <a:ext cx="2814908" cy="38962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6867998" y="1845316"/>
              <a:ext cx="20313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6BB"/>
                  </a:solidFill>
                </a:rPr>
                <a:t>Abduction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2876" y="2711088"/>
              <a:ext cx="12156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Adduction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 Theory: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There is a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4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In </a:t>
            </a:r>
            <a:r>
              <a:rPr lang="de-DE" sz="2400" dirty="0" err="1"/>
              <a:t>order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comparable</a:t>
            </a:r>
            <a:r>
              <a:rPr lang="de-DE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increases → comfort decreases, discomfort increases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Add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 err="1"/>
              <a:t>Weight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importance</a:t>
            </a:r>
            <a:r>
              <a:rPr lang="de-DE" sz="2400" dirty="0"/>
              <a:t> </a:t>
            </a:r>
            <a:r>
              <a:rPr lang="de-DE" sz="2400" dirty="0" err="1"/>
              <a:t>coefficients</a:t>
            </a:r>
            <a:endParaRPr lang="de-DE" sz="2400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whole hand component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importance coefficients empirically estimated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Simple </a:t>
            </a:r>
            <a:r>
              <a:rPr lang="de-DE" sz="2200" dirty="0" err="1"/>
              <a:t>implementation</a:t>
            </a:r>
            <a:r>
              <a:rPr lang="de-DE" sz="2200" dirty="0"/>
              <a:t>, </a:t>
            </a:r>
            <a:r>
              <a:rPr lang="de-DE" sz="2200" dirty="0" err="1"/>
              <a:t>gives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rough</a:t>
            </a:r>
            <a:r>
              <a:rPr lang="de-DE" sz="2200" dirty="0"/>
              <a:t> </a:t>
            </a:r>
            <a:r>
              <a:rPr lang="de-DE" sz="2200" dirty="0" err="1"/>
              <a:t>estimate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comfort</a:t>
            </a:r>
            <a:r>
              <a:rPr lang="de-DE" sz="2200" dirty="0"/>
              <a:t>/</a:t>
            </a:r>
            <a:r>
              <a:rPr lang="de-DE" sz="2200" dirty="0" err="1"/>
              <a:t>discomfort</a:t>
            </a:r>
            <a:endParaRPr lang="de-DE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But: </a:t>
            </a:r>
            <a:r>
              <a:rPr lang="de-DE" sz="2200" dirty="0" err="1"/>
              <a:t>ignores</a:t>
            </a:r>
            <a:r>
              <a:rPr lang="de-DE" sz="2200" dirty="0"/>
              <a:t> </a:t>
            </a:r>
            <a:r>
              <a:rPr lang="de-DE" sz="2200" dirty="0" err="1"/>
              <a:t>anatomical</a:t>
            </a:r>
            <a:r>
              <a:rPr lang="de-DE" sz="2200" dirty="0"/>
              <a:t> </a:t>
            </a:r>
            <a:r>
              <a:rPr lang="de-DE" sz="2200" dirty="0" err="1"/>
              <a:t>differences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individual </a:t>
            </a:r>
            <a:r>
              <a:rPr lang="de-DE" sz="2200" dirty="0" err="1"/>
              <a:t>fingers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Compute the metric components for each finger, weight finger components individually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Instead of estimating coefficients: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 (with help of naïve metric)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(least squares)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600" b="1" dirty="0" err="1">
                <a:solidFill>
                  <a:srgbClr val="568FD2"/>
                </a:solidFill>
              </a:rPr>
              <a:t>Objectives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de-DE" sz="2600" b="1" dirty="0" err="1">
                <a:solidFill>
                  <a:srgbClr val="568FD2"/>
                </a:solidFill>
              </a:rPr>
              <a:t>for</a:t>
            </a:r>
            <a:r>
              <a:rPr lang="de-DE" sz="2600" b="1" dirty="0">
                <a:solidFill>
                  <a:srgbClr val="568FD2"/>
                </a:solidFill>
              </a:rPr>
              <a:t> User Study: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Gather data for improving metric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err="1"/>
              <a:t>Verify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metric</a:t>
            </a:r>
            <a:r>
              <a:rPr lang="de-DE" sz="2000" dirty="0"/>
              <a:t> </a:t>
            </a:r>
            <a:r>
              <a:rPr lang="de-DE" sz="2000" dirty="0" err="1"/>
              <a:t>reflects</a:t>
            </a:r>
            <a:r>
              <a:rPr lang="de-DE" sz="2000" dirty="0"/>
              <a:t> </a:t>
            </a:r>
            <a:r>
              <a:rPr lang="de-DE" sz="2000" dirty="0" err="1"/>
              <a:t>perceived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endParaRPr lang="de-D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Show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/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affect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in </a:t>
            </a:r>
            <a:r>
              <a:rPr lang="de-DE" sz="2000" dirty="0" err="1"/>
              <a:t>pointing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985647"/>
            <a:ext cx="4926137" cy="492278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Generate random hand posture, </a:t>
            </a:r>
            <a:br>
              <a:rPr lang="en-US" dirty="0"/>
            </a:br>
            <a:r>
              <a:rPr lang="en-US" dirty="0"/>
              <a:t>check with naïve metric and show subject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Subjects Reproduce with Dominant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Rate hand posture on 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361288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7" y="1762188"/>
            <a:ext cx="3835399" cy="3251901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Perform Target Shooting Task using that Posture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w/ </a:t>
            </a:r>
            <a:r>
              <a:rPr lang="en-US" sz="2000" dirty="0" err="1"/>
              <a:t>Optitrack</a:t>
            </a:r>
            <a:endParaRPr lang="en-US" sz="2000" dirty="0"/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posture with Leap Motion Controller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Measure for performance: total task completion time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95754" y="6356351"/>
            <a:ext cx="6752492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89708" y="365127"/>
            <a:ext cx="7725641" cy="107772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402823" cy="4351338"/>
          </a:xfrm>
        </p:spPr>
        <p:txBody>
          <a:bodyPr>
            <a:normAutofit/>
          </a:bodyPr>
          <a:lstStyle/>
          <a:p>
            <a:r>
              <a:rPr lang="en-US" sz="2800" dirty="0"/>
              <a:t>Virtual Reality, Human-Robot Interaction: Pointing</a:t>
            </a:r>
          </a:p>
          <a:p>
            <a:endParaRPr lang="en-US" sz="2800" dirty="0"/>
          </a:p>
          <a:p>
            <a:r>
              <a:rPr lang="en-US" sz="2800" dirty="0"/>
              <a:t>Designer challenge: Which hand postures are the best for:</a:t>
            </a:r>
          </a:p>
          <a:p>
            <a:pPr lvl="1"/>
            <a:r>
              <a:rPr lang="en-US" sz="2400" dirty="0"/>
              <a:t>Performance?</a:t>
            </a:r>
          </a:p>
          <a:p>
            <a:pPr lvl="1"/>
            <a:r>
              <a:rPr lang="en-US" sz="2400" dirty="0"/>
              <a:t>User Experience?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17600" y="6356351"/>
            <a:ext cx="6508800" cy="365125"/>
          </a:xfrm>
        </p:spPr>
        <p:txBody>
          <a:bodyPr/>
          <a:lstStyle/>
          <a:p>
            <a:r>
              <a:rPr lang="en-US" dirty="0"/>
              <a:t>J. Mayer, N. Katzakis - A Metric for Short-Term Hand Comfort and Discomfort: Exploring Hand Posture Evaluation</a:t>
            </a:r>
          </a:p>
        </p:txBody>
      </p:sp>
      <p:pic>
        <p:nvPicPr>
          <p:cNvPr id="8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413601" y="1825625"/>
            <a:ext cx="3778276" cy="4068720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264239"/>
            <a:ext cx="4544175" cy="45752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200" b="1" dirty="0">
                <a:solidFill>
                  <a:srgbClr val="568FD2"/>
                </a:solidFill>
              </a:rPr>
              <a:t>Main User Study: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Hand Posture Rating, used for improving the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Shooting, used to investigate impact of comfort/discomfort on 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568FD2"/>
                </a:solidFill>
              </a:rPr>
              <a:t>Verifying the metric: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Extra round of Hand Posture Rating</a:t>
            </a:r>
          </a:p>
          <a:p>
            <a:pPr marL="342900" indent="-342900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20805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1887310"/>
            <a:ext cx="4245599" cy="3151122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68705"/>
            <a:ext cx="8507919" cy="10930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en-US" sz="1900" dirty="0"/>
              <a:t>Improved metric reflects perceived user comfort/discomfort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Verifying Hand Posture Rating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50598"/>
            <a:ext cx="8507919" cy="1111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Indicates that comfort/discomfort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Target Shooting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258997"/>
            <a:ext cx="8507919" cy="46995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  <a:endParaRPr lang="en-US" sz="1700" dirty="0"/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Existing</a:t>
            </a:r>
            <a:r>
              <a:rPr lang="de-DE" sz="2000" dirty="0"/>
              <a:t> </a:t>
            </a:r>
            <a:r>
              <a:rPr lang="en-US" sz="2000" dirty="0"/>
              <a:t>Concepts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60682" y="6356351"/>
            <a:ext cx="6622636" cy="365125"/>
          </a:xfrm>
        </p:spPr>
        <p:txBody>
          <a:bodyPr/>
          <a:lstStyle/>
          <a:p>
            <a:r>
              <a:rPr lang="en-US" dirty="0"/>
              <a:t>J. 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61254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24" y="2329103"/>
            <a:ext cx="4553818" cy="357560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79522" y="6356351"/>
            <a:ext cx="6784956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70" y="811473"/>
            <a:ext cx="2785863" cy="495651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52135" y="1139963"/>
            <a:ext cx="7605711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Limitations: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Combined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Only</a:t>
            </a:r>
            <a:r>
              <a:rPr lang="de-DE" sz="2000" dirty="0"/>
              <a:t> Short-Term </a:t>
            </a:r>
            <a:r>
              <a:rPr lang="de-DE" sz="2000" dirty="0" err="1"/>
              <a:t>Effects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7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Develop</a:t>
            </a:r>
            <a:r>
              <a:rPr lang="de-DE" sz="2000" dirty="0"/>
              <a:t> More </a:t>
            </a:r>
            <a:r>
              <a:rPr lang="de-DE" sz="2000" dirty="0" err="1"/>
              <a:t>Sophisticated</a:t>
            </a:r>
            <a:r>
              <a:rPr lang="de-DE" sz="2000" dirty="0"/>
              <a:t> Model</a:t>
            </a:r>
            <a:endParaRPr lang="en-US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Seperately</a:t>
            </a:r>
            <a:endParaRPr lang="de-DE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Short-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long</a:t>
            </a:r>
            <a:r>
              <a:rPr lang="de-DE" sz="2000" dirty="0"/>
              <a:t>-term </a:t>
            </a:r>
            <a:r>
              <a:rPr lang="de-DE" sz="2000" dirty="0" err="1"/>
              <a:t>effects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1935" y="508602"/>
            <a:ext cx="7946153" cy="465315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7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11" name="Picture 232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44" y="3604846"/>
            <a:ext cx="2127805" cy="311663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Appendix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70957" y="1392080"/>
            <a:ext cx="7804184" cy="477873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b="1" dirty="0">
                <a:solidFill>
                  <a:srgbClr val="568FD2"/>
                </a:solidFill>
              </a:rPr>
              <a:t>Problem: </a:t>
            </a:r>
            <a:r>
              <a:rPr lang="en-US" sz="2400" dirty="0"/>
              <a:t>Hand Posture Evaluation Subjective/Work Intensive.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Hypothesis: </a:t>
            </a:r>
            <a:r>
              <a:rPr lang="en-US" sz="2200" dirty="0"/>
              <a:t>Hand Posture Comfort/Discomfort Affects Performance -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Goals: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Metric for Quick/Objective Hand Posture Comfort/Discomfort Evaluation.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Effect on Performance in Pointing Task.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389299" y="6356351"/>
            <a:ext cx="8365402" cy="365126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0958" y="649949"/>
            <a:ext cx="7805264" cy="410369"/>
          </a:xfrm>
        </p:spPr>
        <p:txBody>
          <a:bodyPr/>
          <a:lstStyle/>
          <a:p>
            <a:r>
              <a:rPr lang="de-DE" b="1">
                <a:solidFill>
                  <a:schemeClr val="bg2"/>
                </a:solidFill>
              </a:rPr>
              <a:t>Study Goal</a:t>
            </a:r>
            <a:endParaRPr lang="de-DE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76578"/>
            <a:ext cx="8507917" cy="43745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 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207593"/>
            <a:ext cx="5303112" cy="48800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Introduced and determined the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Range of Rest Posture</a:t>
            </a:r>
            <a:r>
              <a:rPr lang="en-US" sz="2200" i="1" dirty="0"/>
              <a:t> </a:t>
            </a:r>
            <a:r>
              <a:rPr lang="en-US" sz="2200" dirty="0"/>
              <a:t>for human joints (more later)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Distance to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Cons</a:t>
            </a:r>
            <a:r>
              <a:rPr lang="de-DE" sz="2200" dirty="0"/>
              <a:t>: </a:t>
            </a:r>
            <a:r>
              <a:rPr lang="de-DE" sz="2200" dirty="0" err="1"/>
              <a:t>Complex</a:t>
            </a:r>
            <a:r>
              <a:rPr lang="de-DE" sz="2200" dirty="0"/>
              <a:t> </a:t>
            </a:r>
            <a:r>
              <a:rPr lang="de-DE" sz="2200" dirty="0" err="1"/>
              <a:t>Computation</a:t>
            </a:r>
            <a:r>
              <a:rPr lang="de-DE" sz="2200" dirty="0"/>
              <a:t>, </a:t>
            </a:r>
            <a:r>
              <a:rPr lang="de-DE" sz="2200" dirty="0" err="1"/>
              <a:t>Comfort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85652" y="6356351"/>
            <a:ext cx="7172696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42249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5622203" y="3516503"/>
            <a:ext cx="3214124" cy="257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080655" y="6356351"/>
            <a:ext cx="698269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 (</a:t>
            </a:r>
            <a:r>
              <a:rPr lang="en-US" sz="2600" b="1" dirty="0" err="1">
                <a:solidFill>
                  <a:srgbClr val="568FD2"/>
                </a:solidFill>
              </a:rPr>
              <a:t>Apostolico</a:t>
            </a:r>
            <a:r>
              <a:rPr lang="en-US" sz="2600" b="1" dirty="0">
                <a:solidFill>
                  <a:srgbClr val="568FD2"/>
                </a:solidFill>
              </a:rPr>
              <a:t> et al.)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371600" y="6356351"/>
            <a:ext cx="640080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248702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748145" y="6356351"/>
            <a:ext cx="764771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3025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40" y="1216661"/>
            <a:ext cx="3402072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16914" y="1500060"/>
            <a:ext cx="7315419" cy="289293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97527" y="6371302"/>
            <a:ext cx="7148946" cy="365125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16914" y="698521"/>
            <a:ext cx="6224213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869267"/>
            <a:ext cx="3426433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6305797" y="4119153"/>
            <a:ext cx="20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6BB"/>
                </a:solidFill>
              </a:rPr>
              <a:t>Hyper-</a:t>
            </a:r>
          </a:p>
          <a:p>
            <a:r>
              <a:rPr lang="en-US" b="1" dirty="0">
                <a:solidFill>
                  <a:srgbClr val="0076BB"/>
                </a:solidFill>
              </a:rPr>
              <a:t>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553" y="4938303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Extension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1892" y="5670467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Flexion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1|1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1504</Words>
  <Application>Microsoft Office PowerPoint</Application>
  <PresentationFormat>Bildschirmpräsentation (4:3)</PresentationFormat>
  <Paragraphs>240</Paragraphs>
  <Slides>29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29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Myriad Pro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Office Theme</vt:lpstr>
      <vt:lpstr>A Metric for Short-Term Hand Comfort and Discomfort</vt:lpstr>
      <vt:lpstr>Motivation</vt:lpstr>
      <vt:lpstr>Study Goal</vt:lpstr>
      <vt:lpstr>Related Work: Comfort and Discomfort (Vink et al.)</vt:lpstr>
      <vt:lpstr>Related Work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Combining the Metric Components</vt:lpstr>
      <vt:lpstr>Combining the Metric Components</vt:lpstr>
      <vt:lpstr>Combining the Metric Components</vt:lpstr>
      <vt:lpstr>User Study</vt:lpstr>
      <vt:lpstr>User Study</vt:lpstr>
      <vt:lpstr>User Study</vt:lpstr>
      <vt:lpstr>User Study</vt:lpstr>
      <vt:lpstr>Results: Verifying Hand Posture Rating</vt:lpstr>
      <vt:lpstr>Results: Target Shooting</vt:lpstr>
      <vt:lpstr>Conclusion </vt:lpstr>
      <vt:lpstr>Conclusion </vt:lpstr>
      <vt:lpstr>Future Work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207</cp:revision>
  <cp:lastPrinted>2015-07-30T14:04:45Z</cp:lastPrinted>
  <dcterms:created xsi:type="dcterms:W3CDTF">2016-07-08T18:20:49Z</dcterms:created>
  <dcterms:modified xsi:type="dcterms:W3CDTF">2016-10-11T15:40:12Z</dcterms:modified>
</cp:coreProperties>
</file>